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25" r:id="rId2"/>
    <p:sldId id="310" r:id="rId3"/>
    <p:sldId id="288" r:id="rId4"/>
    <p:sldId id="289" r:id="rId5"/>
    <p:sldId id="311" r:id="rId6"/>
    <p:sldId id="312" r:id="rId7"/>
    <p:sldId id="340" r:id="rId8"/>
    <p:sldId id="293" r:id="rId9"/>
    <p:sldId id="313" r:id="rId10"/>
    <p:sldId id="314" r:id="rId11"/>
    <p:sldId id="347" r:id="rId12"/>
    <p:sldId id="346" r:id="rId13"/>
    <p:sldId id="291" r:id="rId14"/>
    <p:sldId id="349" r:id="rId15"/>
    <p:sldId id="308" r:id="rId16"/>
    <p:sldId id="322" r:id="rId17"/>
    <p:sldId id="348" r:id="rId18"/>
    <p:sldId id="341" r:id="rId19"/>
    <p:sldId id="342" r:id="rId20"/>
    <p:sldId id="343" r:id="rId21"/>
    <p:sldId id="344" r:id="rId22"/>
    <p:sldId id="345" r:id="rId23"/>
    <p:sldId id="350" r:id="rId24"/>
    <p:sldId id="336" r:id="rId25"/>
    <p:sldId id="337" r:id="rId26"/>
    <p:sldId id="338" r:id="rId27"/>
    <p:sldId id="339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A3A"/>
    <a:srgbClr val="66FFFF"/>
    <a:srgbClr val="197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570" autoAdjust="0"/>
  </p:normalViewPr>
  <p:slideViewPr>
    <p:cSldViewPr snapToGrid="0" snapToObjects="1">
      <p:cViewPr>
        <p:scale>
          <a:sx n="99" d="100"/>
          <a:sy n="99" d="100"/>
        </p:scale>
        <p:origin x="-2528" y="-10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4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1E69B-B739-B645-A996-13C6B0E3A6D1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E1FB8-85D4-E446-B2F7-44538CED8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9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19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0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4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85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47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4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80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95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70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E1FB8-85D4-E446-B2F7-44538CED83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26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6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66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0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25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6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1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1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5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0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67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4D013-800D-D14E-BC99-0D474F47B2C3}" type="datetimeFigureOut">
              <a:rPr lang="en-US" smtClean="0"/>
              <a:t>4/10/17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6C676-A8C0-1C48-AFA7-AE016DA04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nexi.org/abel/19_data_stores/slide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nexi/ex-mong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nexi/ex-mongonod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nexi/ex-mongoflask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125f16/project-01" TargetMode="External"/><Relationship Id="rId4" Type="http://schemas.openxmlformats.org/officeDocument/2006/relationships/hyperlink" Target="https://github.com/1125f16/project-02" TargetMode="External"/><Relationship Id="rId5" Type="http://schemas.openxmlformats.org/officeDocument/2006/relationships/hyperlink" Target="https://github.com/1125f16/project-0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1125f16/project-00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5.png"/><Relationship Id="rId1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ainer_empt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5" b="9460"/>
          <a:stretch/>
        </p:blipFill>
        <p:spPr>
          <a:xfrm>
            <a:off x="-4187" y="-63951"/>
            <a:ext cx="9148187" cy="52074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2447474"/>
            <a:ext cx="7772400" cy="1102519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CONTAINERS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3764298"/>
            <a:ext cx="6400800" cy="694022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Abel Sanchez, John Williams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940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 of Images</a:t>
            </a:r>
            <a:endParaRPr lang="en-US" dirty="0"/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19507"/>
            <a:ext cx="4572000" cy="380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dockerhu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kerfi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" y="0"/>
            <a:ext cx="91410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9 at 11.23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" y="0"/>
            <a:ext cx="9139751" cy="5143500"/>
          </a:xfrm>
          <a:prstGeom prst="rect">
            <a:avLst/>
          </a:prstGeom>
          <a:ln>
            <a:solidFill>
              <a:srgbClr val="A6A6A6"/>
            </a:solidFill>
          </a:ln>
        </p:spPr>
      </p:pic>
    </p:spTree>
    <p:extLst>
      <p:ext uri="{BB962C8B-B14F-4D97-AF65-F5344CB8AC3E}">
        <p14:creationId xmlns:p14="http://schemas.microsoft.com/office/powerpoint/2010/main" val="163853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Week: 2 Billion  Containers</a:t>
            </a:r>
            <a:endParaRPr lang="en-US" dirty="0"/>
          </a:p>
        </p:txBody>
      </p:sp>
      <p:pic>
        <p:nvPicPr>
          <p:cNvPr id="6" name="Picture 5" descr="google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23" y="2494032"/>
            <a:ext cx="2743200" cy="968789"/>
          </a:xfrm>
          <a:prstGeom prst="rect">
            <a:avLst/>
          </a:prstGeom>
        </p:spPr>
      </p:pic>
      <p:pic>
        <p:nvPicPr>
          <p:cNvPr id="7" name="Picture 6" descr="datacen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13" y="2760970"/>
            <a:ext cx="3657600" cy="1746548"/>
          </a:xfrm>
          <a:prstGeom prst="rect">
            <a:avLst/>
          </a:prstGeom>
        </p:spPr>
      </p:pic>
      <p:pic>
        <p:nvPicPr>
          <p:cNvPr id="5" name="Picture 4" descr="docker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14" y="1394339"/>
            <a:ext cx="2286000" cy="1902023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>
            <a:off x="4118579" y="1394339"/>
            <a:ext cx="729688" cy="3136623"/>
          </a:xfrm>
          <a:prstGeom prst="leftBrace">
            <a:avLst>
              <a:gd name="adj1" fmla="val 8333"/>
              <a:gd name="adj2" fmla="val 50224"/>
            </a:avLst>
          </a:prstGeom>
          <a:ln w="38100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15455" y="3451579"/>
            <a:ext cx="121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(internally)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4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orts_8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91882"/>
            <a:ext cx="7315200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9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cker_ecosyste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231"/>
            <a:ext cx="9144000" cy="40909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30837"/>
            <a:ext cx="8229600" cy="857250"/>
          </a:xfrm>
        </p:spPr>
        <p:txBody>
          <a:bodyPr/>
          <a:lstStyle/>
          <a:p>
            <a:r>
              <a:rPr lang="en-US" dirty="0" smtClean="0"/>
              <a:t>Docker Ecosystem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30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taineryard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992844"/>
            <a:ext cx="9144000" cy="1157813"/>
          </a:xfrm>
          <a:prstGeom prst="rect">
            <a:avLst/>
          </a:prstGeom>
          <a:solidFill>
            <a:schemeClr val="dk1">
              <a:alpha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b="1" dirty="0" smtClean="0"/>
              <a:t>Active Learning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360230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>
                <a:hlinkClick r:id="rId2"/>
              </a:rPr>
              <a:t>https://www.docker.com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30019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JS stack story </a:t>
            </a:r>
            <a:r>
              <a:rPr lang="en-US" dirty="0" err="1" smtClean="0"/>
              <a:t>vs</a:t>
            </a:r>
            <a:r>
              <a:rPr lang="en-US" dirty="0" smtClean="0"/>
              <a:t> enterprise computing</a:t>
            </a:r>
          </a:p>
          <a:p>
            <a:r>
              <a:rPr lang="en-US" dirty="0" smtClean="0"/>
              <a:t>Slides at</a:t>
            </a:r>
          </a:p>
          <a:p>
            <a:pPr lvl="1"/>
            <a:r>
              <a:rPr lang="en-US" sz="2000" noProof="1" smtClean="0">
                <a:hlinkClick r:id="rId2"/>
              </a:rPr>
              <a:t>http://onexi.org/abel/19_data_stores/slides.html</a:t>
            </a:r>
            <a:endParaRPr lang="en-US" sz="2000" noProof="1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93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a Machine is Hard Work</a:t>
            </a:r>
            <a:endParaRPr lang="en-US" dirty="0"/>
          </a:p>
        </p:txBody>
      </p:sp>
      <p:pic>
        <p:nvPicPr>
          <p:cNvPr id="3" name="Picture 2" descr="MD3600f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1"/>
          <a:stretch/>
        </p:blipFill>
        <p:spPr>
          <a:xfrm>
            <a:off x="1828800" y="2163216"/>
            <a:ext cx="5486400" cy="16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1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Exercise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al-mongo</a:t>
            </a:r>
          </a:p>
          <a:p>
            <a:pPr lvl="1"/>
            <a:r>
              <a:rPr lang="en-US" dirty="0" smtClean="0"/>
              <a:t>Node </a:t>
            </a:r>
            <a:r>
              <a:rPr lang="en-US" dirty="0"/>
              <a:t>application plus dockerized mongo database </a:t>
            </a:r>
            <a:endParaRPr lang="en-US" dirty="0" smtClean="0"/>
          </a:p>
          <a:p>
            <a:pPr lvl="1"/>
            <a:r>
              <a:rPr lang="en-US" noProof="1" smtClean="0">
                <a:hlinkClick r:id="rId2"/>
              </a:rPr>
              <a:t>https</a:t>
            </a:r>
            <a:r>
              <a:rPr lang="en-US" noProof="1" smtClean="0">
                <a:hlinkClick r:id="rId2"/>
              </a:rPr>
              <a:t>://github.com/onexi/ex-mongo</a:t>
            </a:r>
            <a:endParaRPr lang="en-US" noProof="1" smtClean="0"/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$ docker-compose up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$ npm install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197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al-</a:t>
            </a:r>
            <a:r>
              <a:rPr lang="en-US" dirty="0" err="1" smtClean="0"/>
              <a:t>mongonode</a:t>
            </a:r>
            <a:endParaRPr lang="en-US" dirty="0" smtClean="0"/>
          </a:p>
          <a:p>
            <a:pPr lvl="1"/>
            <a:r>
              <a:rPr lang="en-US" dirty="0" smtClean="0"/>
              <a:t>Dockerized </a:t>
            </a:r>
            <a:r>
              <a:rPr lang="en-US" dirty="0"/>
              <a:t>node application plus mongo database</a:t>
            </a:r>
            <a:endParaRPr lang="en-US" dirty="0" smtClean="0"/>
          </a:p>
          <a:p>
            <a:pPr lvl="1"/>
            <a:r>
              <a:rPr lang="en-US" noProof="1" smtClean="0">
                <a:hlinkClick r:id="rId2"/>
              </a:rPr>
              <a:t>https</a:t>
            </a:r>
            <a:r>
              <a:rPr lang="en-US" noProof="1" smtClean="0">
                <a:hlinkClick r:id="rId2"/>
              </a:rPr>
              <a:t>://github.com/onexi/ex-mongonode</a:t>
            </a:r>
            <a:endParaRPr lang="en-US" noProof="1" smtClean="0"/>
          </a:p>
          <a:p>
            <a:r>
              <a:rPr lang="en-US" dirty="0"/>
              <a:t>Steps</a:t>
            </a:r>
          </a:p>
          <a:p>
            <a:pPr lvl="1"/>
            <a:r>
              <a:rPr lang="en-US" dirty="0">
                <a:latin typeface="Courier New"/>
                <a:cs typeface="Courier New"/>
              </a:rPr>
              <a:t>$ docker-compose </a:t>
            </a:r>
            <a:r>
              <a:rPr lang="en-US" dirty="0" smtClean="0">
                <a:latin typeface="Courier New"/>
                <a:cs typeface="Courier New"/>
              </a:rPr>
              <a:t>up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9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Exercise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al-</a:t>
            </a:r>
            <a:r>
              <a:rPr lang="en-US" dirty="0" err="1" smtClean="0"/>
              <a:t>mongoflask</a:t>
            </a:r>
            <a:endParaRPr lang="en-US" dirty="0" smtClean="0"/>
          </a:p>
          <a:p>
            <a:pPr lvl="1"/>
            <a:r>
              <a:rPr lang="en-US" dirty="0"/>
              <a:t>Dockerized python, flask application, plus mongo database </a:t>
            </a:r>
            <a:endParaRPr lang="en-US" dirty="0" smtClean="0"/>
          </a:p>
          <a:p>
            <a:pPr lvl="1"/>
            <a:r>
              <a:rPr lang="en-US" noProof="1" smtClean="0">
                <a:hlinkClick r:id="rId2"/>
              </a:rPr>
              <a:t>https</a:t>
            </a:r>
            <a:r>
              <a:rPr lang="en-US" noProof="1" smtClean="0">
                <a:hlinkClick r:id="rId2"/>
              </a:rPr>
              <a:t>://github.com/onexi/ex-mongoflask</a:t>
            </a:r>
            <a:endParaRPr lang="en-US" noProof="1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10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Containers/Images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Deleting containers</a:t>
            </a:r>
          </a:p>
          <a:p>
            <a:pPr lvl="1"/>
            <a:r>
              <a:rPr lang="en-US" noProof="1" smtClean="0">
                <a:latin typeface="Courier New"/>
                <a:cs typeface="Courier New"/>
              </a:rPr>
              <a:t>$ docker rm $(docker ps -</a:t>
            </a:r>
            <a:r>
              <a:rPr lang="en-US" noProof="1" smtClean="0">
                <a:latin typeface="Courier New"/>
                <a:cs typeface="Courier New"/>
              </a:rPr>
              <a:t>aq</a:t>
            </a:r>
            <a:r>
              <a:rPr lang="en-US" noProof="1" smtClean="0">
                <a:latin typeface="Courier New"/>
                <a:cs typeface="Courier New"/>
              </a:rPr>
              <a:t>)</a:t>
            </a:r>
          </a:p>
          <a:p>
            <a:r>
              <a:rPr lang="en-US" dirty="0"/>
              <a:t>Deleting </a:t>
            </a:r>
            <a:r>
              <a:rPr lang="en-US" dirty="0" smtClean="0"/>
              <a:t>images</a:t>
            </a:r>
          </a:p>
          <a:p>
            <a:pPr lvl="1"/>
            <a:r>
              <a:rPr lang="en-US" noProof="1" smtClean="0">
                <a:latin typeface="Courier New"/>
                <a:cs typeface="Courier New"/>
              </a:rPr>
              <a:t>$ docker rmi $(docker images -q)</a:t>
            </a:r>
            <a:endParaRPr lang="en-US" noProof="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04219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Abel Sanchez and John R Williams</a:t>
            </a:r>
            <a:endParaRPr lang="en-US" dirty="0"/>
          </a:p>
        </p:txBody>
      </p:sp>
      <p:pic>
        <p:nvPicPr>
          <p:cNvPr id="4" name="Picture 3" descr="project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2" b="504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992844"/>
            <a:ext cx="9144000" cy="1157813"/>
          </a:xfrm>
          <a:prstGeom prst="rect">
            <a:avLst/>
          </a:prstGeom>
          <a:solidFill>
            <a:schemeClr val="dk1">
              <a:alpha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4400" b="1" dirty="0" smtClean="0"/>
              <a:t>Project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474185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Phase </a:t>
            </a:r>
          </a:p>
          <a:p>
            <a:pPr lvl="1"/>
            <a:r>
              <a:rPr lang="en-US" dirty="0"/>
              <a:t>0</a:t>
            </a:r>
            <a:r>
              <a:rPr lang="en-US" dirty="0" smtClean="0"/>
              <a:t>, Due Thursday, Nov 3rd, 2016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, Due: Thursday, Nov 10th, 2016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, Due: Thursday, Nov 17th, 2016</a:t>
            </a:r>
          </a:p>
          <a:p>
            <a:pPr lvl="1"/>
            <a:r>
              <a:rPr lang="en-US" dirty="0"/>
              <a:t>3</a:t>
            </a:r>
            <a:r>
              <a:rPr lang="en-US" dirty="0" smtClean="0"/>
              <a:t>, Due: Thursday, Dec 1st, 2016</a:t>
            </a:r>
          </a:p>
          <a:p>
            <a:r>
              <a:rPr lang="en-US" dirty="0" smtClean="0"/>
              <a:t>All submissions will be made on Github</a:t>
            </a:r>
          </a:p>
          <a:p>
            <a:pPr lvl="1"/>
            <a:r>
              <a:rPr lang="en-US" dirty="0" smtClean="0"/>
              <a:t>Fork, clone, add your files, push, pull request</a:t>
            </a:r>
          </a:p>
          <a:p>
            <a:pPr lvl="1"/>
            <a:r>
              <a:rPr lang="en-US" dirty="0" smtClean="0"/>
              <a:t>Note: your project will be public!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31121"/>
            <a:ext cx="887236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 smtClean="0">
                <a:solidFill>
                  <a:srgbClr val="FF0000"/>
                </a:solidFill>
              </a:rPr>
              <a:t>UPDATE</a:t>
            </a:r>
            <a:endParaRPr lang="en-US" sz="19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091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Deliverable #0, Due Thursday, Nov 3rd, 2016</a:t>
            </a:r>
          </a:p>
          <a:p>
            <a:pPr lvl="1"/>
            <a:r>
              <a:rPr lang="en-US" dirty="0">
                <a:hlinkClick r:id="rId2"/>
              </a:rPr>
              <a:t>https://github.com/1125f16/project-</a:t>
            </a:r>
            <a:r>
              <a:rPr lang="en-US" dirty="0" smtClean="0">
                <a:hlinkClick r:id="rId2"/>
              </a:rPr>
              <a:t>00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Deliverable </a:t>
            </a:r>
            <a:r>
              <a:rPr lang="en-US" dirty="0" smtClean="0"/>
              <a:t>#1, Due: Thursday, Nov 10th, 2016</a:t>
            </a:r>
          </a:p>
          <a:p>
            <a:pPr lvl="1"/>
            <a:r>
              <a:rPr lang="en-US" dirty="0">
                <a:hlinkClick r:id="rId3"/>
              </a:rPr>
              <a:t>https://github.com/1125f16/project-</a:t>
            </a:r>
            <a:r>
              <a:rPr lang="en-US" dirty="0" smtClean="0">
                <a:hlinkClick r:id="rId3"/>
              </a:rPr>
              <a:t>01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Deliverable </a:t>
            </a:r>
            <a:r>
              <a:rPr lang="en-US" dirty="0" smtClean="0"/>
              <a:t>#2, Due: Thursday, Nov 17th, 2016</a:t>
            </a:r>
          </a:p>
          <a:p>
            <a:pPr lvl="1"/>
            <a:r>
              <a:rPr lang="en-US" dirty="0">
                <a:hlinkClick r:id="rId4"/>
              </a:rPr>
              <a:t>https://github.com/1125f16/project-</a:t>
            </a:r>
            <a:r>
              <a:rPr lang="en-US" dirty="0" smtClean="0">
                <a:hlinkClick r:id="rId4"/>
              </a:rPr>
              <a:t>02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Deliverable </a:t>
            </a:r>
            <a:r>
              <a:rPr lang="en-US" dirty="0" smtClean="0"/>
              <a:t>#3, Due: Thursday, Dec 1st, 2016</a:t>
            </a:r>
          </a:p>
          <a:p>
            <a:pPr lvl="1"/>
            <a:r>
              <a:rPr lang="en-US" dirty="0">
                <a:hlinkClick r:id="rId5"/>
              </a:rPr>
              <a:t>https://github.com/1125f16/project-</a:t>
            </a:r>
            <a:r>
              <a:rPr lang="en-US" dirty="0" smtClean="0">
                <a:hlinkClick r:id="rId5"/>
              </a:rPr>
              <a:t>03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0" y="731121"/>
            <a:ext cx="887236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 smtClean="0">
                <a:solidFill>
                  <a:srgbClr val="FF0000"/>
                </a:solidFill>
              </a:rPr>
              <a:t>UPDATE</a:t>
            </a:r>
            <a:endParaRPr lang="en-US" sz="19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568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27 at 10.43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001"/>
            <a:ext cx="9144000" cy="316724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Due Next Thursday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731121"/>
            <a:ext cx="887236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 dirty="0" smtClean="0">
                <a:solidFill>
                  <a:srgbClr val="FF0000"/>
                </a:solidFill>
              </a:rPr>
              <a:t>UPDATE</a:t>
            </a:r>
            <a:endParaRPr lang="en-US" sz="19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43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D3600f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1"/>
          <a:stretch/>
        </p:blipFill>
        <p:spPr>
          <a:xfrm>
            <a:off x="2912330" y="4049285"/>
            <a:ext cx="3303824" cy="983202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192138" y="3361327"/>
            <a:ext cx="4002603" cy="601614"/>
            <a:chOff x="2192132" y="3361327"/>
            <a:chExt cx="4002603" cy="601614"/>
          </a:xfrm>
        </p:grpSpPr>
        <p:sp>
          <p:nvSpPr>
            <p:cNvPr id="9" name="Rectangle 8"/>
            <p:cNvSpPr/>
            <p:nvPr/>
          </p:nvSpPr>
          <p:spPr>
            <a:xfrm>
              <a:off x="2912330" y="3361327"/>
              <a:ext cx="3282405" cy="601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Logo_windows_simples.sv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112" y="3442937"/>
              <a:ext cx="508848" cy="457200"/>
            </a:xfrm>
            <a:prstGeom prst="rect">
              <a:avLst/>
            </a:prstGeom>
          </p:spPr>
        </p:pic>
        <p:pic>
          <p:nvPicPr>
            <p:cNvPr id="6" name="Picture 5" descr="Tux.svg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223" y="3389974"/>
              <a:ext cx="457200" cy="538810"/>
            </a:xfrm>
            <a:prstGeom prst="rect">
              <a:avLst/>
            </a:prstGeom>
          </p:spPr>
        </p:pic>
        <p:pic>
          <p:nvPicPr>
            <p:cNvPr id="7" name="Picture 6" descr="Apple_logo_black.svg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685" y="3442937"/>
              <a:ext cx="457200" cy="457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192132" y="3442937"/>
              <a:ext cx="443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OS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359873" y="4516889"/>
            <a:ext cx="127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COMPUTER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66052" y="2592218"/>
            <a:ext cx="4728689" cy="601614"/>
            <a:chOff x="1466046" y="2592218"/>
            <a:chExt cx="4728689" cy="601614"/>
          </a:xfrm>
        </p:grpSpPr>
        <p:sp>
          <p:nvSpPr>
            <p:cNvPr id="12" name="Rectangle 11"/>
            <p:cNvSpPr/>
            <p:nvPr/>
          </p:nvSpPr>
          <p:spPr>
            <a:xfrm>
              <a:off x="2912330" y="2592218"/>
              <a:ext cx="3282405" cy="601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patch (1)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112" y="2654691"/>
              <a:ext cx="457200" cy="457200"/>
            </a:xfrm>
            <a:prstGeom prst="rect">
              <a:avLst/>
            </a:prstGeom>
          </p:spPr>
        </p:pic>
        <p:pic>
          <p:nvPicPr>
            <p:cNvPr id="14" name="Picture 13" descr="patc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636" y="2654691"/>
              <a:ext cx="457200" cy="457200"/>
            </a:xfrm>
            <a:prstGeom prst="rect">
              <a:avLst/>
            </a:prstGeom>
          </p:spPr>
        </p:pic>
        <p:pic>
          <p:nvPicPr>
            <p:cNvPr id="15" name="Picture 14" descr="patc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160" y="2654691"/>
              <a:ext cx="457200" cy="457200"/>
            </a:xfrm>
            <a:prstGeom prst="rect">
              <a:avLst/>
            </a:prstGeom>
          </p:spPr>
        </p:pic>
        <p:pic>
          <p:nvPicPr>
            <p:cNvPr id="16" name="Picture 15" descr="patch (1)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685" y="2654691"/>
              <a:ext cx="457200" cy="4572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466046" y="2679937"/>
              <a:ext cx="1169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PATCHING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11595" y="1779789"/>
            <a:ext cx="7839979" cy="646331"/>
            <a:chOff x="1011595" y="1779786"/>
            <a:chExt cx="7839979" cy="646331"/>
          </a:xfrm>
        </p:grpSpPr>
        <p:sp>
          <p:nvSpPr>
            <p:cNvPr id="18" name="Rectangle 17"/>
            <p:cNvSpPr/>
            <p:nvPr/>
          </p:nvSpPr>
          <p:spPr>
            <a:xfrm>
              <a:off x="2912330" y="1823108"/>
              <a:ext cx="3282405" cy="601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595" y="1915601"/>
              <a:ext cx="1624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DEPENDENCIES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24" name="Picture 23" descr="share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563" y="1957369"/>
              <a:ext cx="365760" cy="365760"/>
            </a:xfrm>
            <a:prstGeom prst="rect">
              <a:avLst/>
            </a:prstGeom>
          </p:spPr>
        </p:pic>
        <p:pic>
          <p:nvPicPr>
            <p:cNvPr id="25" name="Picture 24" descr="network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636" y="1878471"/>
              <a:ext cx="457200" cy="457200"/>
            </a:xfrm>
            <a:prstGeom prst="rect">
              <a:avLst/>
            </a:prstGeom>
          </p:spPr>
        </p:pic>
        <p:pic>
          <p:nvPicPr>
            <p:cNvPr id="26" name="Picture 25" descr="networking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136" y="1878471"/>
              <a:ext cx="457200" cy="457200"/>
            </a:xfrm>
            <a:prstGeom prst="rect">
              <a:avLst/>
            </a:prstGeom>
          </p:spPr>
        </p:pic>
        <p:pic>
          <p:nvPicPr>
            <p:cNvPr id="27" name="Picture 26" descr="network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2919" y="1890355"/>
              <a:ext cx="457200" cy="4572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6235252" y="1779786"/>
              <a:ext cx="2616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A6A6A6"/>
                  </a:solidFill>
                </a:rPr>
                <a:t>runtimes, languages, packages, configurations</a:t>
              </a:r>
              <a:endParaRPr lang="en-US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67787" y="1023588"/>
            <a:ext cx="7583787" cy="646331"/>
            <a:chOff x="1267787" y="1023585"/>
            <a:chExt cx="7583787" cy="646331"/>
          </a:xfrm>
        </p:grpSpPr>
        <p:sp>
          <p:nvSpPr>
            <p:cNvPr id="28" name="Rectangle 27"/>
            <p:cNvSpPr/>
            <p:nvPr/>
          </p:nvSpPr>
          <p:spPr>
            <a:xfrm>
              <a:off x="2912330" y="1053998"/>
              <a:ext cx="3282405" cy="601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67787" y="1151266"/>
              <a:ext cx="136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DATA STORE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34" name="Picture 33" descr="server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760" y="1126379"/>
              <a:ext cx="457200" cy="457200"/>
            </a:xfrm>
            <a:prstGeom prst="rect">
              <a:avLst/>
            </a:prstGeom>
          </p:spPr>
        </p:pic>
        <p:pic>
          <p:nvPicPr>
            <p:cNvPr id="36" name="Picture 35" descr="server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223" y="1126379"/>
              <a:ext cx="457200" cy="457200"/>
            </a:xfrm>
            <a:prstGeom prst="rect">
              <a:avLst/>
            </a:prstGeom>
          </p:spPr>
        </p:pic>
        <p:pic>
          <p:nvPicPr>
            <p:cNvPr id="37" name="Picture 36" descr="server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136" y="1126379"/>
              <a:ext cx="457200" cy="4572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235252" y="1023585"/>
              <a:ext cx="2616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A6A6A6"/>
                  </a:solidFill>
                </a:rPr>
                <a:t>Installation, </a:t>
              </a:r>
              <a:r>
                <a:rPr lang="en-US" dirty="0">
                  <a:solidFill>
                    <a:srgbClr val="A6A6A6"/>
                  </a:solidFill>
                </a:rPr>
                <a:t>s</a:t>
              </a:r>
              <a:r>
                <a:rPr lang="en-US" dirty="0" smtClean="0">
                  <a:solidFill>
                    <a:srgbClr val="A6A6A6"/>
                  </a:solidFill>
                </a:rPr>
                <a:t>etup, configuration, admin</a:t>
              </a:r>
              <a:endParaRPr lang="en-US" dirty="0">
                <a:solidFill>
                  <a:srgbClr val="A6A6A6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07105" y="278370"/>
            <a:ext cx="7644475" cy="646331"/>
            <a:chOff x="1207099" y="278367"/>
            <a:chExt cx="7644475" cy="646331"/>
          </a:xfrm>
        </p:grpSpPr>
        <p:sp>
          <p:nvSpPr>
            <p:cNvPr id="35" name="Rectangle 34"/>
            <p:cNvSpPr/>
            <p:nvPr/>
          </p:nvSpPr>
          <p:spPr>
            <a:xfrm>
              <a:off x="2912330" y="284888"/>
              <a:ext cx="3282405" cy="6016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icon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760" y="362459"/>
              <a:ext cx="457200" cy="457200"/>
            </a:xfrm>
            <a:prstGeom prst="rect">
              <a:avLst/>
            </a:prstGeom>
          </p:spPr>
        </p:pic>
        <p:pic>
          <p:nvPicPr>
            <p:cNvPr id="39" name="Picture 38" descr="icon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3685" y="362459"/>
              <a:ext cx="457200" cy="457200"/>
            </a:xfrm>
            <a:prstGeom prst="rect">
              <a:avLst/>
            </a:prstGeom>
          </p:spPr>
        </p:pic>
        <p:pic>
          <p:nvPicPr>
            <p:cNvPr id="40" name="Picture 39" descr="icon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8223" y="362459"/>
              <a:ext cx="457200" cy="4572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207099" y="410204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APP SERVERS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35252" y="278367"/>
              <a:ext cx="2616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A6A6A6"/>
                  </a:solidFill>
                </a:rPr>
                <a:t>Installation, </a:t>
              </a:r>
              <a:r>
                <a:rPr lang="en-US" dirty="0">
                  <a:solidFill>
                    <a:srgbClr val="A6A6A6"/>
                  </a:solidFill>
                </a:rPr>
                <a:t>s</a:t>
              </a:r>
              <a:r>
                <a:rPr lang="en-US" dirty="0" smtClean="0">
                  <a:solidFill>
                    <a:srgbClr val="A6A6A6"/>
                  </a:solidFill>
                </a:rPr>
                <a:t>etup, configuration, admin</a:t>
              </a:r>
              <a:endParaRPr lang="en-US" dirty="0">
                <a:solidFill>
                  <a:srgbClr val="A6A6A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62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721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5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mwware_fusion_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541" y="512247"/>
            <a:ext cx="10114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VM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05421" y="512247"/>
            <a:ext cx="10114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VM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9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2912336" y="4170405"/>
            <a:ext cx="3282405" cy="79404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912336" y="284888"/>
            <a:ext cx="3282405" cy="6016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12336" y="3361327"/>
            <a:ext cx="3282405" cy="6016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_windows_simple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12" y="3442937"/>
            <a:ext cx="508848" cy="457200"/>
          </a:xfrm>
          <a:prstGeom prst="rect">
            <a:avLst/>
          </a:prstGeom>
        </p:spPr>
      </p:pic>
      <p:pic>
        <p:nvPicPr>
          <p:cNvPr id="6" name="Picture 5" descr="Tux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3" y="3389976"/>
            <a:ext cx="457200" cy="538810"/>
          </a:xfrm>
          <a:prstGeom prst="rect">
            <a:avLst/>
          </a:prstGeom>
        </p:spPr>
      </p:pic>
      <p:pic>
        <p:nvPicPr>
          <p:cNvPr id="7" name="Picture 6" descr="Apple_logo_black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85" y="3442937"/>
            <a:ext cx="457200" cy="457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2138" y="3442937"/>
            <a:ext cx="44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6110" y="4516889"/>
            <a:ext cx="16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VM SOFTWARE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12336" y="2592218"/>
            <a:ext cx="3282405" cy="6016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atch (1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112" y="2654691"/>
            <a:ext cx="457200" cy="457200"/>
          </a:xfrm>
          <a:prstGeom prst="rect">
            <a:avLst/>
          </a:prstGeom>
        </p:spPr>
      </p:pic>
      <p:pic>
        <p:nvPicPr>
          <p:cNvPr id="14" name="Picture 13" descr="patc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36" y="2654691"/>
            <a:ext cx="457200" cy="457200"/>
          </a:xfrm>
          <a:prstGeom prst="rect">
            <a:avLst/>
          </a:prstGeom>
        </p:spPr>
      </p:pic>
      <p:pic>
        <p:nvPicPr>
          <p:cNvPr id="15" name="Picture 14" descr="patc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60" y="2654691"/>
            <a:ext cx="457200" cy="457200"/>
          </a:xfrm>
          <a:prstGeom prst="rect">
            <a:avLst/>
          </a:prstGeom>
        </p:spPr>
      </p:pic>
      <p:pic>
        <p:nvPicPr>
          <p:cNvPr id="16" name="Picture 15" descr="patch (1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85" y="2654691"/>
            <a:ext cx="457200" cy="45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6052" y="2679937"/>
            <a:ext cx="116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PATCHING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12336" y="1823108"/>
            <a:ext cx="3282405" cy="6016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11595" y="1915601"/>
            <a:ext cx="162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DEPENDENCIES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4" name="Picture 23" descr="shar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3" y="1957369"/>
            <a:ext cx="365760" cy="365760"/>
          </a:xfrm>
          <a:prstGeom prst="rect">
            <a:avLst/>
          </a:prstGeom>
        </p:spPr>
      </p:pic>
      <p:pic>
        <p:nvPicPr>
          <p:cNvPr id="25" name="Picture 24" descr="networ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36" y="1878471"/>
            <a:ext cx="457200" cy="457200"/>
          </a:xfrm>
          <a:prstGeom prst="rect">
            <a:avLst/>
          </a:prstGeom>
        </p:spPr>
      </p:pic>
      <p:pic>
        <p:nvPicPr>
          <p:cNvPr id="26" name="Picture 25" descr="networkin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6" y="1878471"/>
            <a:ext cx="457200" cy="457200"/>
          </a:xfrm>
          <a:prstGeom prst="rect">
            <a:avLst/>
          </a:prstGeom>
        </p:spPr>
      </p:pic>
      <p:pic>
        <p:nvPicPr>
          <p:cNvPr id="27" name="Picture 26" descr="networ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19" y="1890355"/>
            <a:ext cx="457200" cy="457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912336" y="1053998"/>
            <a:ext cx="3282405" cy="6016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267787" y="1151266"/>
            <a:ext cx="136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 STORE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4" name="Picture 33" descr="serv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60" y="1126379"/>
            <a:ext cx="457200" cy="457200"/>
          </a:xfrm>
          <a:prstGeom prst="rect">
            <a:avLst/>
          </a:prstGeom>
        </p:spPr>
      </p:pic>
      <p:pic>
        <p:nvPicPr>
          <p:cNvPr id="36" name="Picture 35" descr="serv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3" y="1126379"/>
            <a:ext cx="457200" cy="457200"/>
          </a:xfrm>
          <a:prstGeom prst="rect">
            <a:avLst/>
          </a:prstGeom>
        </p:spPr>
      </p:pic>
      <p:pic>
        <p:nvPicPr>
          <p:cNvPr id="37" name="Picture 36" descr="serv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36" y="1126379"/>
            <a:ext cx="457200" cy="457200"/>
          </a:xfrm>
          <a:prstGeom prst="rect">
            <a:avLst/>
          </a:prstGeom>
        </p:spPr>
      </p:pic>
      <p:pic>
        <p:nvPicPr>
          <p:cNvPr id="38" name="Picture 37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60" y="362459"/>
            <a:ext cx="457200" cy="457200"/>
          </a:xfrm>
          <a:prstGeom prst="rect">
            <a:avLst/>
          </a:prstGeom>
        </p:spPr>
      </p:pic>
      <p:pic>
        <p:nvPicPr>
          <p:cNvPr id="39" name="Picture 38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85" y="362459"/>
            <a:ext cx="457200" cy="457200"/>
          </a:xfrm>
          <a:prstGeom prst="rect">
            <a:avLst/>
          </a:prstGeom>
        </p:spPr>
      </p:pic>
      <p:pic>
        <p:nvPicPr>
          <p:cNvPr id="40" name="Picture 39" descr="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23" y="362459"/>
            <a:ext cx="457200" cy="4572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207099" y="41020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APP SERVERS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35252" y="1779789"/>
            <a:ext cx="26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runtimes, languages, packages, configurations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35252" y="1023588"/>
            <a:ext cx="26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Installation, </a:t>
            </a:r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etup, configuration, admin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235252" y="278370"/>
            <a:ext cx="2616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A6A6A6"/>
                </a:solidFill>
              </a:rPr>
              <a:t>Installation, </a:t>
            </a:r>
            <a:r>
              <a:rPr lang="en-US" dirty="0">
                <a:solidFill>
                  <a:srgbClr val="A6A6A6"/>
                </a:solidFill>
              </a:rPr>
              <a:t>s</a:t>
            </a:r>
            <a:r>
              <a:rPr lang="en-US" dirty="0" smtClean="0">
                <a:solidFill>
                  <a:srgbClr val="A6A6A6"/>
                </a:solidFill>
              </a:rPr>
              <a:t>etup, configuration, admin</a:t>
            </a:r>
            <a:endParaRPr lang="en-US" dirty="0">
              <a:solidFill>
                <a:srgbClr val="A6A6A6"/>
              </a:solidFill>
            </a:endParaRPr>
          </a:p>
        </p:txBody>
      </p:sp>
      <p:pic>
        <p:nvPicPr>
          <p:cNvPr id="2" name="Picture 1" descr="VMware_Fusion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36" y="4281603"/>
            <a:ext cx="457200" cy="457200"/>
          </a:xfrm>
          <a:prstGeom prst="rect">
            <a:avLst/>
          </a:prstGeom>
        </p:spPr>
      </p:pic>
      <p:pic>
        <p:nvPicPr>
          <p:cNvPr id="3" name="Picture 2" descr="maxresdefault.jpg"/>
          <p:cNvPicPr>
            <a:picLocks noChangeAspect="1"/>
          </p:cNvPicPr>
          <p:nvPr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399" y="4281604"/>
            <a:ext cx="457200" cy="5105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11014" y="4698696"/>
            <a:ext cx="797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vm fusion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4753531" y="4698696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virtual box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3709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Docker, Why Do We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www.youtube.com</a:t>
            </a:r>
            <a:r>
              <a:rPr lang="en-US" sz="2800" dirty="0"/>
              <a:t>/</a:t>
            </a:r>
            <a:r>
              <a:rPr lang="en-US" sz="2800" dirty="0" err="1"/>
              <a:t>watch?v</a:t>
            </a:r>
            <a:r>
              <a:rPr lang="en-US" sz="2800" dirty="0"/>
              <a:t>=</a:t>
            </a:r>
            <a:r>
              <a:rPr lang="en-US" sz="2800" dirty="0" smtClean="0"/>
              <a:t>El_XpG4haz0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8481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vs. VM</a:t>
            </a:r>
            <a:endParaRPr lang="en-US" dirty="0"/>
          </a:p>
        </p:txBody>
      </p:sp>
      <p:pic>
        <p:nvPicPr>
          <p:cNvPr id="3" name="Picture 2" descr="docker_v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01" y="1063229"/>
            <a:ext cx="6400800" cy="39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</a:t>
            </a:r>
            <a:endParaRPr lang="en-US" dirty="0"/>
          </a:p>
        </p:txBody>
      </p:sp>
      <p:pic>
        <p:nvPicPr>
          <p:cNvPr id="3" name="Picture 2" descr="dockerImages_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5893"/>
            <a:ext cx="1828800" cy="13834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1395" y="3392126"/>
            <a:ext cx="125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 Image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56019" y="1592364"/>
            <a:ext cx="1831975" cy="2723092"/>
            <a:chOff x="3656013" y="1592364"/>
            <a:chExt cx="1831975" cy="2723092"/>
          </a:xfrm>
        </p:grpSpPr>
        <p:grpSp>
          <p:nvGrpSpPr>
            <p:cNvPr id="10" name="Group 9"/>
            <p:cNvGrpSpPr/>
            <p:nvPr/>
          </p:nvGrpSpPr>
          <p:grpSpPr>
            <a:xfrm>
              <a:off x="3656013" y="1592364"/>
              <a:ext cx="1831975" cy="1776939"/>
              <a:chOff x="2875986" y="1996000"/>
              <a:chExt cx="1831975" cy="1776939"/>
            </a:xfrm>
          </p:grpSpPr>
          <p:pic>
            <p:nvPicPr>
              <p:cNvPr id="5" name="Picture 4" descr="dockerImages_04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9161" y="2389529"/>
                <a:ext cx="1828800" cy="1383410"/>
              </a:xfrm>
              <a:prstGeom prst="rect">
                <a:avLst/>
              </a:prstGeom>
            </p:spPr>
          </p:pic>
          <p:pic>
            <p:nvPicPr>
              <p:cNvPr id="6" name="Picture 5" descr="dockerImages_02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5986" y="1996000"/>
                <a:ext cx="1426464" cy="848442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3902606" y="3392126"/>
              <a:ext cx="125474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Base Image</a:t>
              </a:r>
            </a:p>
            <a:p>
              <a:pPr algn="ctr"/>
              <a:r>
                <a:rPr lang="en-US" dirty="0" smtClean="0"/>
                <a:t>Plus</a:t>
              </a:r>
            </a:p>
            <a:p>
              <a:pPr algn="ctr"/>
              <a:r>
                <a:rPr lang="en-US" dirty="0" smtClean="0"/>
                <a:t>Node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58000" y="1595804"/>
            <a:ext cx="1828800" cy="2719653"/>
            <a:chOff x="6858000" y="1595803"/>
            <a:chExt cx="1828800" cy="2719653"/>
          </a:xfrm>
        </p:grpSpPr>
        <p:grpSp>
          <p:nvGrpSpPr>
            <p:cNvPr id="9" name="Group 8"/>
            <p:cNvGrpSpPr/>
            <p:nvPr/>
          </p:nvGrpSpPr>
          <p:grpSpPr>
            <a:xfrm>
              <a:off x="6858000" y="1595803"/>
              <a:ext cx="1828800" cy="1773500"/>
              <a:chOff x="5616756" y="2151839"/>
              <a:chExt cx="1828800" cy="1773500"/>
            </a:xfrm>
          </p:grpSpPr>
          <p:pic>
            <p:nvPicPr>
              <p:cNvPr id="7" name="Picture 6" descr="dockerImages_04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6756" y="2541929"/>
                <a:ext cx="1828800" cy="1383410"/>
              </a:xfrm>
              <a:prstGeom prst="rect">
                <a:avLst/>
              </a:prstGeom>
            </p:spPr>
          </p:pic>
          <p:pic>
            <p:nvPicPr>
              <p:cNvPr id="8" name="Picture 7" descr="dockerImages_03.png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6756" y="2151839"/>
                <a:ext cx="1426464" cy="840292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7098622" y="3392126"/>
              <a:ext cx="125474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Base Image</a:t>
              </a:r>
            </a:p>
            <a:p>
              <a:pPr algn="ctr"/>
              <a:r>
                <a:rPr lang="en-US" dirty="0" smtClean="0"/>
                <a:t>Plus</a:t>
              </a:r>
            </a:p>
            <a:p>
              <a:pPr algn="ctr"/>
              <a:r>
                <a:rPr lang="en-US" dirty="0" smtClean="0"/>
                <a:t>Mongo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61429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6142</TotalTime>
  <Words>458</Words>
  <Application>Microsoft Macintosh PowerPoint</Application>
  <PresentationFormat>On-screen Show (16:9)</PresentationFormat>
  <Paragraphs>108</Paragraphs>
  <Slides>27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CONTAINERS</vt:lpstr>
      <vt:lpstr>Setting Up a Machine is Hard Work</vt:lpstr>
      <vt:lpstr>PowerPoint Presentation</vt:lpstr>
      <vt:lpstr>PowerPoint Presentation</vt:lpstr>
      <vt:lpstr>PowerPoint Presentation</vt:lpstr>
      <vt:lpstr>PowerPoint Presentation</vt:lpstr>
      <vt:lpstr>Docker, Why Do We Care?</vt:lpstr>
      <vt:lpstr>Container vs. VM</vt:lpstr>
      <vt:lpstr>Docker Images</vt:lpstr>
      <vt:lpstr>Registry of Images</vt:lpstr>
      <vt:lpstr>PowerPoint Presentation</vt:lpstr>
      <vt:lpstr>PowerPoint Presentation</vt:lpstr>
      <vt:lpstr>PowerPoint Presentation</vt:lpstr>
      <vt:lpstr>Every Week: 2 Billion  Containers</vt:lpstr>
      <vt:lpstr>PowerPoint Presentation</vt:lpstr>
      <vt:lpstr>Docker Ecosystem</vt:lpstr>
      <vt:lpstr>PowerPoint Presentation</vt:lpstr>
      <vt:lpstr>Install Docker</vt:lpstr>
      <vt:lpstr>Storage</vt:lpstr>
      <vt:lpstr>Docker Exercise #1</vt:lpstr>
      <vt:lpstr>Docker Exercise #2</vt:lpstr>
      <vt:lpstr>Docker Exercise #3</vt:lpstr>
      <vt:lpstr>Deleting Containers/Images </vt:lpstr>
      <vt:lpstr>Docker</vt:lpstr>
      <vt:lpstr>Project</vt:lpstr>
      <vt:lpstr>Repos</vt:lpstr>
      <vt:lpstr>Due Next Thursday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-</dc:creator>
  <cp:lastModifiedBy>abel -</cp:lastModifiedBy>
  <cp:revision>137</cp:revision>
  <dcterms:created xsi:type="dcterms:W3CDTF">2016-09-26T18:17:54Z</dcterms:created>
  <dcterms:modified xsi:type="dcterms:W3CDTF">2017-04-11T00:32:07Z</dcterms:modified>
</cp:coreProperties>
</file>